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2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johanfraseruk:Documents:Nimrod:Costs:Finance%20Breakdown%20by%20account%202012%20(version%20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johanfraseruk:Documents:Nimrod:Med%20Trip%20Itineray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johanfraseruk:Documents:Nimrod:Med%20Trip%20Itineray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Macintosh%20HD:Users:johanfraseruk:Documents:Nimrod:Med%20Trip%20Itineray%20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Macintosh%20HD:Users:johanfraseruk:Documents:Nimrod:Med%20Trip%20Itineray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Boat €3,571</a:t>
                    </a:r>
                  </a:p>
                  <a:p>
                    <a:r>
                      <a:rPr lang="en-US" dirty="0" smtClean="0"/>
                      <a:t> </a:t>
                    </a:r>
                    <a:r>
                      <a:rPr lang="en-US" dirty="0"/>
                      <a:t>26%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err="1" smtClean="0"/>
                      <a:t>Comms</a:t>
                    </a:r>
                    <a:r>
                      <a:rPr lang="en-US" dirty="0" smtClean="0"/>
                      <a:t> €317</a:t>
                    </a:r>
                  </a:p>
                  <a:p>
                    <a:r>
                      <a:rPr lang="en-US" dirty="0" smtClean="0"/>
                      <a:t>2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Food €3,771</a:t>
                    </a:r>
                    <a:r>
                      <a:rPr lang="en-US" dirty="0"/>
                      <a:t>, 28%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Fuel, </a:t>
                    </a:r>
                    <a:r>
                      <a:rPr lang="en-US" dirty="0" smtClean="0"/>
                      <a:t>€1,544 </a:t>
                    </a:r>
                    <a:r>
                      <a:rPr lang="en-US" dirty="0"/>
                      <a:t>12%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err="1" smtClean="0"/>
                      <a:t>Misc</a:t>
                    </a:r>
                    <a:r>
                      <a:rPr lang="en-US" dirty="0" smtClean="0"/>
                      <a:t> €181</a:t>
                    </a:r>
                  </a:p>
                  <a:p>
                    <a:r>
                      <a:rPr lang="en-US" dirty="0" smtClean="0"/>
                      <a:t>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Mooring €2,870</a:t>
                    </a:r>
                  </a:p>
                  <a:p>
                    <a:r>
                      <a:rPr lang="en-US" dirty="0" smtClean="0"/>
                      <a:t>21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Presents €105</a:t>
                    </a:r>
                  </a:p>
                  <a:p>
                    <a:r>
                      <a:rPr lang="en-US" dirty="0" smtClean="0"/>
                      <a:t>1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0.0890173482034912"/>
                  <c:y val="0.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Sightseeing €1,153</a:t>
                    </a:r>
                  </a:p>
                  <a:p>
                    <a:r>
                      <a:rPr lang="en-US" dirty="0" smtClean="0"/>
                      <a:t> </a:t>
                    </a:r>
                    <a:r>
                      <a:rPr lang="en-US" dirty="0"/>
                      <a:t>9%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Sheet6!$A$20:$A$27</c:f>
              <c:strCache>
                <c:ptCount val="8"/>
                <c:pt idx="0">
                  <c:v>Boat</c:v>
                </c:pt>
                <c:pt idx="1">
                  <c:v>Comms</c:v>
                </c:pt>
                <c:pt idx="2">
                  <c:v>Food</c:v>
                </c:pt>
                <c:pt idx="3">
                  <c:v>Fuel</c:v>
                </c:pt>
                <c:pt idx="4">
                  <c:v>Misc</c:v>
                </c:pt>
                <c:pt idx="5">
                  <c:v>Mooring</c:v>
                </c:pt>
                <c:pt idx="6">
                  <c:v>Presents</c:v>
                </c:pt>
                <c:pt idx="7">
                  <c:v>Sightseeing</c:v>
                </c:pt>
              </c:strCache>
            </c:strRef>
          </c:cat>
          <c:val>
            <c:numRef>
              <c:f>Sheet6!$B$20:$B$27</c:f>
              <c:numCache>
                <c:formatCode>[$€-2]\ #,##0</c:formatCode>
                <c:ptCount val="8"/>
                <c:pt idx="0">
                  <c:v>3571.042148760331</c:v>
                </c:pt>
                <c:pt idx="1">
                  <c:v>317.4990909090909</c:v>
                </c:pt>
                <c:pt idx="2">
                  <c:v>3771.300909090909</c:v>
                </c:pt>
                <c:pt idx="3">
                  <c:v>1544.347520661157</c:v>
                </c:pt>
                <c:pt idx="4">
                  <c:v>180.6428925619835</c:v>
                </c:pt>
                <c:pt idx="5">
                  <c:v>2869.556037260121</c:v>
                </c:pt>
                <c:pt idx="6">
                  <c:v>104.9586776859504</c:v>
                </c:pt>
                <c:pt idx="7">
                  <c:v>1153.447107438016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66885321715"/>
          <c:y val="0.0702575862066859"/>
          <c:w val="0.834814589443707"/>
          <c:h val="0.824575174258116"/>
        </c:manualLayout>
      </c:layout>
      <c:pie3DChart>
        <c:varyColors val="1"/>
        <c:ser>
          <c:idx val="0"/>
          <c:order val="0"/>
          <c:dLbls>
            <c:dLbl>
              <c:idx val="2"/>
              <c:layout>
                <c:manualLayout>
                  <c:x val="0.174745098516472"/>
                  <c:y val="0.0923729890298781"/>
                </c:manualLayout>
              </c:layout>
              <c:spPr/>
              <c:txPr>
                <a:bodyPr lIns="0">
                  <a:noAutofit/>
                </a:bodyPr>
                <a:lstStyle/>
                <a:p>
                  <a:pPr>
                    <a:defRPr sz="2000"/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Chart!$A$5:$A$8</c:f>
              <c:strCache>
                <c:ptCount val="4"/>
                <c:pt idx="0">
                  <c:v>Anchorage</c:v>
                </c:pt>
                <c:pt idx="1">
                  <c:v>Marina</c:v>
                </c:pt>
                <c:pt idx="2">
                  <c:v>Mooring Buoys</c:v>
                </c:pt>
                <c:pt idx="3">
                  <c:v>Town Quay</c:v>
                </c:pt>
              </c:strCache>
            </c:strRef>
          </c:cat>
          <c:val>
            <c:numRef>
              <c:f>Chart!$B$5:$B$8</c:f>
              <c:numCache>
                <c:formatCode>General</c:formatCode>
                <c:ptCount val="4"/>
                <c:pt idx="0">
                  <c:v>38.0</c:v>
                </c:pt>
                <c:pt idx="1">
                  <c:v>104.0</c:v>
                </c:pt>
                <c:pt idx="2">
                  <c:v>25.0</c:v>
                </c:pt>
                <c:pt idx="3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="0" i="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'Atlantic Chart'!$A$5:$A$7</c:f>
              <c:strCache>
                <c:ptCount val="3"/>
                <c:pt idx="0">
                  <c:v>Anchorage</c:v>
                </c:pt>
                <c:pt idx="1">
                  <c:v>Marina</c:v>
                </c:pt>
                <c:pt idx="2">
                  <c:v>Mooring Buoys</c:v>
                </c:pt>
              </c:strCache>
            </c:strRef>
          </c:cat>
          <c:val>
            <c:numRef>
              <c:f>'Atlantic Chart'!$B$5:$B$7</c:f>
              <c:numCache>
                <c:formatCode>General</c:formatCode>
                <c:ptCount val="3"/>
                <c:pt idx="0">
                  <c:v>7.0</c:v>
                </c:pt>
                <c:pt idx="1">
                  <c:v>81.0</c:v>
                </c:pt>
                <c:pt idx="2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'Med chart'!$B$4</c:f>
              <c:strCache>
                <c:ptCount val="1"/>
                <c:pt idx="0">
                  <c:v>Sum of No of nights</c:v>
                </c:pt>
              </c:strCache>
            </c:strRef>
          </c:tx>
          <c:dLbls>
            <c:txPr>
              <a:bodyPr/>
              <a:lstStyle/>
              <a:p>
                <a:pPr>
                  <a:defRPr sz="2000" b="0" i="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'Med chart'!$A$5:$A$8</c:f>
              <c:strCache>
                <c:ptCount val="4"/>
                <c:pt idx="0">
                  <c:v>Anchorage</c:v>
                </c:pt>
                <c:pt idx="1">
                  <c:v>Marina</c:v>
                </c:pt>
                <c:pt idx="2">
                  <c:v>Mooring Buoys</c:v>
                </c:pt>
                <c:pt idx="3">
                  <c:v>Town Quay</c:v>
                </c:pt>
              </c:strCache>
            </c:strRef>
          </c:cat>
          <c:val>
            <c:numRef>
              <c:f>'Med chart'!$B$5:$B$8</c:f>
              <c:numCache>
                <c:formatCode>General</c:formatCode>
                <c:ptCount val="4"/>
                <c:pt idx="0">
                  <c:v>31.0</c:v>
                </c:pt>
                <c:pt idx="1">
                  <c:v>23.0</c:v>
                </c:pt>
                <c:pt idx="2">
                  <c:v>17.0</c:v>
                </c:pt>
                <c:pt idx="3">
                  <c:v>2.0</c:v>
                </c:pt>
              </c:numCache>
            </c:numRef>
          </c:val>
        </c:ser>
        <c:ser>
          <c:idx val="1"/>
          <c:order val="1"/>
          <c:tx>
            <c:strRef>
              <c:f>'Med chart'!$C$4</c:f>
              <c:strCache>
                <c:ptCount val="1"/>
                <c:pt idx="0">
                  <c:v>Average of Cost per night</c:v>
                </c:pt>
              </c:strCache>
            </c:strRef>
          </c:tx>
          <c:cat>
            <c:strRef>
              <c:f>'Med chart'!$A$5:$A$8</c:f>
              <c:strCache>
                <c:ptCount val="4"/>
                <c:pt idx="0">
                  <c:v>Anchorage</c:v>
                </c:pt>
                <c:pt idx="1">
                  <c:v>Marina</c:v>
                </c:pt>
                <c:pt idx="2">
                  <c:v>Mooring Buoys</c:v>
                </c:pt>
                <c:pt idx="3">
                  <c:v>Town Quay</c:v>
                </c:pt>
              </c:strCache>
            </c:strRef>
          </c:cat>
          <c:val>
            <c:numRef>
              <c:f>'Med chart'!$C$5:$C$8</c:f>
              <c:numCache>
                <c:formatCode>General</c:formatCode>
                <c:ptCount val="4"/>
                <c:pt idx="0">
                  <c:v>0.0</c:v>
                </c:pt>
                <c:pt idx="1">
                  <c:v>36.82571428571428</c:v>
                </c:pt>
                <c:pt idx="2">
                  <c:v>3.909090909090909</c:v>
                </c:pt>
                <c:pt idx="3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63039-AEC6-3741-8442-49AE96BBD958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A1513-0646-0444-8B08-079E8B5B2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42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9B527-F1BE-8E41-8266-3526E5155C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53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9B527-F1BE-8E41-8266-3526E5155C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00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9B527-F1BE-8E41-8266-3526E5155C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72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9B527-F1BE-8E41-8266-3526E5155C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2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4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3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44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1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33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4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7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3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3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7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8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9309E-C7F4-AE47-8294-115CC17BC870}" type="datetimeFigureOut">
              <a:rPr lang="en-US" smtClean="0"/>
              <a:t>06/11/2014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71DFA-86A8-3546-AC73-AE32B020F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8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08120"/>
            <a:ext cx="8042276" cy="547843"/>
          </a:xfrm>
        </p:spPr>
        <p:txBody>
          <a:bodyPr>
            <a:noAutofit/>
          </a:bodyPr>
          <a:lstStyle/>
          <a:p>
            <a:r>
              <a:rPr lang="en-US" sz="4000" dirty="0" smtClean="0"/>
              <a:t>Running Costs - €13,500</a:t>
            </a:r>
            <a:endParaRPr lang="en-US" sz="40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595312"/>
              </p:ext>
            </p:extLst>
          </p:nvPr>
        </p:nvGraphicFramePr>
        <p:xfrm>
          <a:off x="0" y="1290918"/>
          <a:ext cx="9199454" cy="5629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18412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24560"/>
            <a:ext cx="8042276" cy="657079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Mooring Types/Days - All</a:t>
            </a:r>
            <a:endParaRPr lang="en-US" sz="40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366402"/>
              </p:ext>
            </p:extLst>
          </p:nvPr>
        </p:nvGraphicFramePr>
        <p:xfrm>
          <a:off x="0" y="964924"/>
          <a:ext cx="8591551" cy="6919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0989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49275" y="224560"/>
            <a:ext cx="8042276" cy="657079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Mooring Types/Days - Atlantic</a:t>
            </a:r>
            <a:endParaRPr lang="en-US" sz="4000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3050645"/>
              </p:ext>
            </p:extLst>
          </p:nvPr>
        </p:nvGraphicFramePr>
        <p:xfrm>
          <a:off x="1083154" y="1492992"/>
          <a:ext cx="6995381" cy="4726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2056289"/>
              </p:ext>
            </p:extLst>
          </p:nvPr>
        </p:nvGraphicFramePr>
        <p:xfrm>
          <a:off x="145722" y="1146449"/>
          <a:ext cx="8784902" cy="5822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99032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49275" y="224560"/>
            <a:ext cx="8042276" cy="6570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Mooring Days - Med</a:t>
            </a:r>
            <a:endParaRPr lang="en-US" sz="4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3138560"/>
              </p:ext>
            </p:extLst>
          </p:nvPr>
        </p:nvGraphicFramePr>
        <p:xfrm>
          <a:off x="-385649" y="1574010"/>
          <a:ext cx="9529649" cy="4984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3647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72</Words>
  <Application>Microsoft Macintosh PowerPoint</Application>
  <PresentationFormat>On-screen Show (4:3)</PresentationFormat>
  <Paragraphs>28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Running Costs - €13,500</vt:lpstr>
      <vt:lpstr>Mooring Types/Days - All</vt:lpstr>
      <vt:lpstr>Mooring Types/Days - Atlantic</vt:lpstr>
      <vt:lpstr>PowerPoint Presentation</vt:lpstr>
    </vt:vector>
  </TitlesOfParts>
  <Company>JFA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Running Costs - €13,500</dc:title>
  <dc:creator>J F</dc:creator>
  <cp:lastModifiedBy>J F</cp:lastModifiedBy>
  <cp:revision>3</cp:revision>
  <dcterms:created xsi:type="dcterms:W3CDTF">2014-11-06T12:09:33Z</dcterms:created>
  <dcterms:modified xsi:type="dcterms:W3CDTF">2014-11-06T12:27:29Z</dcterms:modified>
</cp:coreProperties>
</file>